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51" r:id="rId7"/>
    <p:sldMasterId id="2147484580" r:id="rId8"/>
    <p:sldMasterId id="2147484622" r:id="rId9"/>
    <p:sldMasterId id="2147484647" r:id="rId10"/>
    <p:sldMasterId id="2147484671" r:id="rId11"/>
  </p:sldMasterIdLst>
  <p:notesMasterIdLst>
    <p:notesMasterId r:id="rId50"/>
  </p:notesMasterIdLst>
  <p:handoutMasterIdLst>
    <p:handoutMasterId r:id="rId51"/>
  </p:handoutMasterIdLst>
  <p:sldIdLst>
    <p:sldId id="1928" r:id="rId12"/>
    <p:sldId id="1719" r:id="rId13"/>
    <p:sldId id="1939" r:id="rId14"/>
    <p:sldId id="8705" r:id="rId15"/>
    <p:sldId id="8706" r:id="rId16"/>
    <p:sldId id="8707" r:id="rId17"/>
    <p:sldId id="8736" r:id="rId18"/>
    <p:sldId id="8708" r:id="rId19"/>
    <p:sldId id="8709" r:id="rId20"/>
    <p:sldId id="8710" r:id="rId21"/>
    <p:sldId id="8737" r:id="rId22"/>
    <p:sldId id="8711" r:id="rId23"/>
    <p:sldId id="8738" r:id="rId24"/>
    <p:sldId id="8712" r:id="rId25"/>
    <p:sldId id="8713" r:id="rId26"/>
    <p:sldId id="8714" r:id="rId27"/>
    <p:sldId id="8715" r:id="rId28"/>
    <p:sldId id="8739" r:id="rId29"/>
    <p:sldId id="8716" r:id="rId30"/>
    <p:sldId id="8717" r:id="rId31"/>
    <p:sldId id="8718" r:id="rId32"/>
    <p:sldId id="8740" r:id="rId33"/>
    <p:sldId id="8719" r:id="rId34"/>
    <p:sldId id="8720" r:id="rId35"/>
    <p:sldId id="8721" r:id="rId36"/>
    <p:sldId id="8741" r:id="rId37"/>
    <p:sldId id="8722" r:id="rId38"/>
    <p:sldId id="8742" r:id="rId39"/>
    <p:sldId id="8723" r:id="rId40"/>
    <p:sldId id="8743" r:id="rId41"/>
    <p:sldId id="8724" r:id="rId42"/>
    <p:sldId id="8725" r:id="rId43"/>
    <p:sldId id="8744" r:id="rId44"/>
    <p:sldId id="8726" r:id="rId45"/>
    <p:sldId id="8727" r:id="rId46"/>
    <p:sldId id="8728" r:id="rId47"/>
    <p:sldId id="1702" r:id="rId48"/>
    <p:sldId id="1509"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3" autoAdjust="0"/>
    <p:restoredTop sz="84362" autoAdjust="0"/>
  </p:normalViewPr>
  <p:slideViewPr>
    <p:cSldViewPr snapToGrid="0">
      <p:cViewPr varScale="1">
        <p:scale>
          <a:sx n="109" d="100"/>
          <a:sy n="109" d="100"/>
        </p:scale>
        <p:origin x="226"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9/8/2019 11:50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9/8/2019 11:50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Quickly go through Test Cases to refresh everyone and relate them to agenda topics for the day</a:t>
            </a:r>
            <a:endParaRPr lang="en-US" sz="900" dirty="0">
              <a:effectLst/>
              <a:latin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9/8/2019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Love to demo this, show in the portal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9/8/2019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0648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9/8/2019 12:37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749542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4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emf"/><Relationship Id="rId1" Type="http://schemas.openxmlformats.org/officeDocument/2006/relationships/slideMaster" Target="../slideMasters/slideMaster8.xml"/><Relationship Id="rId5" Type="http://schemas.openxmlformats.org/officeDocument/2006/relationships/image" Target="../media/image50.png"/><Relationship Id="rId4" Type="http://schemas.openxmlformats.org/officeDocument/2006/relationships/image" Target="../media/image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8.xml"/><Relationship Id="rId4" Type="http://schemas.openxmlformats.org/officeDocument/2006/relationships/image" Target="../media/image29.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8.xml"/><Relationship Id="rId4" Type="http://schemas.openxmlformats.org/officeDocument/2006/relationships/image" Target="../media/image53.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9/8/2019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1.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24.emf"/><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theme" Target="../theme/theme5.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image" Target="../media/image32.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image" Target="../media/image40.png"/><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6.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image" Target="../media/image24.emf"/><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theme" Target="../theme/theme8.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619" r:id="rId16"/>
    <p:sldLayoutId id="21474846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4" r:id="rId21"/>
    <p:sldLayoutId id="2147484645" r:id="rId22"/>
    <p:sldLayoutId id="2147484646" r:id="rId23"/>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53.xml"/></Relationships>
</file>

<file path=ppt/slides/_rels/slide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image" Target="../media/image79.png"/><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sql-data-warehous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r>
              <a:rPr lang="en-US" sz="4000" b="1" dirty="0">
                <a:solidFill>
                  <a:schemeClr val="bg2">
                    <a:lumMod val="40000"/>
                    <a:lumOff val="60000"/>
                  </a:schemeClr>
                </a:solidFill>
              </a:rPr>
              <a:t>  </a:t>
            </a:r>
            <a:r>
              <a:rPr lang="en-US" sz="2800" b="1" dirty="0">
                <a:solidFill>
                  <a:schemeClr val="tx1"/>
                </a:solidFill>
              </a:rPr>
              <a:t>04.SQL DW Operational </a:t>
            </a:r>
            <a:br>
              <a:rPr lang="en-US" sz="2800" b="1" dirty="0">
                <a:solidFill>
                  <a:schemeClr val="tx1"/>
                </a:solidFill>
              </a:rPr>
            </a:br>
            <a:r>
              <a:rPr lang="en-US" sz="2800" b="1" dirty="0">
                <a:solidFill>
                  <a:schemeClr val="tx1"/>
                </a:solidFill>
              </a:rPr>
              <a:t>            best practices</a:t>
            </a: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Joining HASH tables</a:t>
            </a:r>
          </a:p>
        </p:txBody>
      </p:sp>
      <p:pic>
        <p:nvPicPr>
          <p:cNvPr id="3" name="Picture 2">
            <a:extLst>
              <a:ext uri="{FF2B5EF4-FFF2-40B4-BE49-F238E27FC236}">
                <a16:creationId xmlns:a16="http://schemas.microsoft.com/office/drawing/2014/main" id="{CA020DED-059D-4E80-A9B6-6EF6FDAE5DCC}"/>
              </a:ext>
            </a:extLst>
          </p:cNvPr>
          <p:cNvPicPr>
            <a:picLocks noChangeAspect="1"/>
          </p:cNvPicPr>
          <p:nvPr/>
        </p:nvPicPr>
        <p:blipFill>
          <a:blip r:embed="rId2"/>
          <a:stretch>
            <a:fillRect/>
          </a:stretch>
        </p:blipFill>
        <p:spPr>
          <a:xfrm>
            <a:off x="824596" y="1647052"/>
            <a:ext cx="9513620" cy="4540034"/>
          </a:xfrm>
          <a:prstGeom prst="rect">
            <a:avLst/>
          </a:prstGeom>
        </p:spPr>
      </p:pic>
    </p:spTree>
    <p:extLst>
      <p:ext uri="{BB962C8B-B14F-4D97-AF65-F5344CB8AC3E}">
        <p14:creationId xmlns:p14="http://schemas.microsoft.com/office/powerpoint/2010/main" val="7551921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Joining HASH tables</a:t>
            </a:r>
          </a:p>
        </p:txBody>
      </p:sp>
      <p:pic>
        <p:nvPicPr>
          <p:cNvPr id="4" name="Picture 3">
            <a:extLst>
              <a:ext uri="{FF2B5EF4-FFF2-40B4-BE49-F238E27FC236}">
                <a16:creationId xmlns:a16="http://schemas.microsoft.com/office/drawing/2014/main" id="{6BA7072B-7EA5-4D19-B9F8-F3A5D8F3C712}"/>
              </a:ext>
            </a:extLst>
          </p:cNvPr>
          <p:cNvPicPr>
            <a:picLocks noChangeAspect="1"/>
          </p:cNvPicPr>
          <p:nvPr/>
        </p:nvPicPr>
        <p:blipFill>
          <a:blip r:embed="rId2"/>
          <a:stretch>
            <a:fillRect/>
          </a:stretch>
        </p:blipFill>
        <p:spPr>
          <a:xfrm>
            <a:off x="496595" y="1647454"/>
            <a:ext cx="10611115" cy="4979416"/>
          </a:xfrm>
          <a:prstGeom prst="rect">
            <a:avLst/>
          </a:prstGeom>
        </p:spPr>
      </p:pic>
    </p:spTree>
    <p:extLst>
      <p:ext uri="{BB962C8B-B14F-4D97-AF65-F5344CB8AC3E}">
        <p14:creationId xmlns:p14="http://schemas.microsoft.com/office/powerpoint/2010/main" val="18582936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Aggregation - Compatible</a:t>
            </a:r>
          </a:p>
        </p:txBody>
      </p:sp>
      <p:pic>
        <p:nvPicPr>
          <p:cNvPr id="3" name="Picture 2">
            <a:extLst>
              <a:ext uri="{FF2B5EF4-FFF2-40B4-BE49-F238E27FC236}">
                <a16:creationId xmlns:a16="http://schemas.microsoft.com/office/drawing/2014/main" id="{A38E1CE9-1E02-40AF-B651-CBCAC4E31921}"/>
              </a:ext>
            </a:extLst>
          </p:cNvPr>
          <p:cNvPicPr>
            <a:picLocks noChangeAspect="1"/>
          </p:cNvPicPr>
          <p:nvPr/>
        </p:nvPicPr>
        <p:blipFill>
          <a:blip r:embed="rId2"/>
          <a:stretch>
            <a:fillRect/>
          </a:stretch>
        </p:blipFill>
        <p:spPr>
          <a:xfrm>
            <a:off x="411440" y="1611050"/>
            <a:ext cx="9826841" cy="5231699"/>
          </a:xfrm>
          <a:prstGeom prst="rect">
            <a:avLst/>
          </a:prstGeom>
        </p:spPr>
      </p:pic>
    </p:spTree>
    <p:extLst>
      <p:ext uri="{BB962C8B-B14F-4D97-AF65-F5344CB8AC3E}">
        <p14:creationId xmlns:p14="http://schemas.microsoft.com/office/powerpoint/2010/main" val="27155319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Aggregation - </a:t>
            </a:r>
            <a:r>
              <a:rPr lang="en-US" dirty="0" err="1"/>
              <a:t>InCompatible</a:t>
            </a:r>
            <a:endParaRPr lang="en-US" dirty="0"/>
          </a:p>
        </p:txBody>
      </p:sp>
      <p:pic>
        <p:nvPicPr>
          <p:cNvPr id="4" name="Picture 3">
            <a:extLst>
              <a:ext uri="{FF2B5EF4-FFF2-40B4-BE49-F238E27FC236}">
                <a16:creationId xmlns:a16="http://schemas.microsoft.com/office/drawing/2014/main" id="{1B004419-99B2-4C93-BC04-3AC7D9974DF5}"/>
              </a:ext>
            </a:extLst>
          </p:cNvPr>
          <p:cNvPicPr>
            <a:picLocks noChangeAspect="1"/>
          </p:cNvPicPr>
          <p:nvPr/>
        </p:nvPicPr>
        <p:blipFill>
          <a:blip r:embed="rId2"/>
          <a:stretch>
            <a:fillRect/>
          </a:stretch>
        </p:blipFill>
        <p:spPr>
          <a:xfrm>
            <a:off x="424806" y="1620817"/>
            <a:ext cx="10752860" cy="4959587"/>
          </a:xfrm>
          <a:prstGeom prst="rect">
            <a:avLst/>
          </a:prstGeom>
        </p:spPr>
      </p:pic>
    </p:spTree>
    <p:extLst>
      <p:ext uri="{BB962C8B-B14F-4D97-AF65-F5344CB8AC3E}">
        <p14:creationId xmlns:p14="http://schemas.microsoft.com/office/powerpoint/2010/main" val="15341268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Data Movement Types for a Query</a:t>
            </a:r>
          </a:p>
        </p:txBody>
      </p:sp>
      <p:pic>
        <p:nvPicPr>
          <p:cNvPr id="3" name="Picture 2">
            <a:extLst>
              <a:ext uri="{FF2B5EF4-FFF2-40B4-BE49-F238E27FC236}">
                <a16:creationId xmlns:a16="http://schemas.microsoft.com/office/drawing/2014/main" id="{67006CA1-1FD7-4EE7-8D85-3349EFBEF832}"/>
              </a:ext>
            </a:extLst>
          </p:cNvPr>
          <p:cNvPicPr>
            <a:picLocks noChangeAspect="1"/>
          </p:cNvPicPr>
          <p:nvPr/>
        </p:nvPicPr>
        <p:blipFill>
          <a:blip r:embed="rId2"/>
          <a:stretch>
            <a:fillRect/>
          </a:stretch>
        </p:blipFill>
        <p:spPr>
          <a:xfrm>
            <a:off x="982171" y="1595570"/>
            <a:ext cx="10186195" cy="4575381"/>
          </a:xfrm>
          <a:prstGeom prst="rect">
            <a:avLst/>
          </a:prstGeom>
        </p:spPr>
      </p:pic>
    </p:spTree>
    <p:extLst>
      <p:ext uri="{BB962C8B-B14F-4D97-AF65-F5344CB8AC3E}">
        <p14:creationId xmlns:p14="http://schemas.microsoft.com/office/powerpoint/2010/main" val="9178975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Distribution Guidance</a:t>
            </a:r>
          </a:p>
        </p:txBody>
      </p:sp>
      <p:pic>
        <p:nvPicPr>
          <p:cNvPr id="3" name="Picture 2">
            <a:extLst>
              <a:ext uri="{FF2B5EF4-FFF2-40B4-BE49-F238E27FC236}">
                <a16:creationId xmlns:a16="http://schemas.microsoft.com/office/drawing/2014/main" id="{73DA0315-75D6-4BAB-B0EE-37C5EA1247F3}"/>
              </a:ext>
            </a:extLst>
          </p:cNvPr>
          <p:cNvPicPr>
            <a:picLocks noChangeAspect="1"/>
          </p:cNvPicPr>
          <p:nvPr/>
        </p:nvPicPr>
        <p:blipFill>
          <a:blip r:embed="rId2"/>
          <a:stretch>
            <a:fillRect/>
          </a:stretch>
        </p:blipFill>
        <p:spPr>
          <a:xfrm>
            <a:off x="380860" y="1454727"/>
            <a:ext cx="11792326" cy="4651266"/>
          </a:xfrm>
          <a:prstGeom prst="rect">
            <a:avLst/>
          </a:prstGeom>
        </p:spPr>
      </p:pic>
    </p:spTree>
    <p:extLst>
      <p:ext uri="{BB962C8B-B14F-4D97-AF65-F5344CB8AC3E}">
        <p14:creationId xmlns:p14="http://schemas.microsoft.com/office/powerpoint/2010/main" val="3055793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Skewed Distribution</a:t>
            </a:r>
          </a:p>
        </p:txBody>
      </p:sp>
      <p:pic>
        <p:nvPicPr>
          <p:cNvPr id="3" name="Picture 2">
            <a:extLst>
              <a:ext uri="{FF2B5EF4-FFF2-40B4-BE49-F238E27FC236}">
                <a16:creationId xmlns:a16="http://schemas.microsoft.com/office/drawing/2014/main" id="{AAE6F9EC-1C2C-4ABC-8363-5214DD5317C6}"/>
              </a:ext>
            </a:extLst>
          </p:cNvPr>
          <p:cNvPicPr>
            <a:picLocks noChangeAspect="1"/>
          </p:cNvPicPr>
          <p:nvPr/>
        </p:nvPicPr>
        <p:blipFill>
          <a:blip r:embed="rId2"/>
          <a:stretch>
            <a:fillRect/>
          </a:stretch>
        </p:blipFill>
        <p:spPr>
          <a:xfrm>
            <a:off x="1761499" y="1670696"/>
            <a:ext cx="7777242" cy="4941147"/>
          </a:xfrm>
          <a:prstGeom prst="rect">
            <a:avLst/>
          </a:prstGeom>
        </p:spPr>
      </p:pic>
    </p:spTree>
    <p:extLst>
      <p:ext uri="{BB962C8B-B14F-4D97-AF65-F5344CB8AC3E}">
        <p14:creationId xmlns:p14="http://schemas.microsoft.com/office/powerpoint/2010/main" val="42756560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Finding Skew</a:t>
            </a:r>
          </a:p>
        </p:txBody>
      </p:sp>
      <p:pic>
        <p:nvPicPr>
          <p:cNvPr id="3" name="Picture 2">
            <a:extLst>
              <a:ext uri="{FF2B5EF4-FFF2-40B4-BE49-F238E27FC236}">
                <a16:creationId xmlns:a16="http://schemas.microsoft.com/office/drawing/2014/main" id="{909A46DD-8B15-42A6-A284-9FABC71CBA40}"/>
              </a:ext>
            </a:extLst>
          </p:cNvPr>
          <p:cNvPicPr>
            <a:picLocks noChangeAspect="1"/>
          </p:cNvPicPr>
          <p:nvPr/>
        </p:nvPicPr>
        <p:blipFill>
          <a:blip r:embed="rId2"/>
          <a:stretch>
            <a:fillRect/>
          </a:stretch>
        </p:blipFill>
        <p:spPr>
          <a:xfrm>
            <a:off x="992120" y="1555099"/>
            <a:ext cx="10251213" cy="5575222"/>
          </a:xfrm>
          <a:prstGeom prst="rect">
            <a:avLst/>
          </a:prstGeom>
        </p:spPr>
      </p:pic>
    </p:spTree>
    <p:extLst>
      <p:ext uri="{BB962C8B-B14F-4D97-AF65-F5344CB8AC3E}">
        <p14:creationId xmlns:p14="http://schemas.microsoft.com/office/powerpoint/2010/main" val="25069226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31"/>
            <a:ext cx="4892040" cy="849463"/>
          </a:xfrm>
        </p:spPr>
        <p:txBody>
          <a:bodyPr/>
          <a:lstStyle/>
          <a:p>
            <a:pPr algn="ctr"/>
            <a:r>
              <a:rPr lang="en-US" dirty="0"/>
              <a:t>Replicated Tables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3228459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Replicated Tables Scenarios</a:t>
            </a:r>
          </a:p>
        </p:txBody>
      </p:sp>
      <p:pic>
        <p:nvPicPr>
          <p:cNvPr id="3" name="Picture 2">
            <a:extLst>
              <a:ext uri="{FF2B5EF4-FFF2-40B4-BE49-F238E27FC236}">
                <a16:creationId xmlns:a16="http://schemas.microsoft.com/office/drawing/2014/main" id="{AAE35095-3573-43DE-A9CB-74CFCCE80643}"/>
              </a:ext>
            </a:extLst>
          </p:cNvPr>
          <p:cNvPicPr>
            <a:picLocks noChangeAspect="1"/>
          </p:cNvPicPr>
          <p:nvPr/>
        </p:nvPicPr>
        <p:blipFill>
          <a:blip r:embed="rId2"/>
          <a:stretch>
            <a:fillRect/>
          </a:stretch>
        </p:blipFill>
        <p:spPr>
          <a:xfrm>
            <a:off x="838979" y="1601775"/>
            <a:ext cx="9119487" cy="4859660"/>
          </a:xfrm>
          <a:prstGeom prst="rect">
            <a:avLst/>
          </a:prstGeom>
        </p:spPr>
      </p:pic>
    </p:spTree>
    <p:extLst>
      <p:ext uri="{BB962C8B-B14F-4D97-AF65-F5344CB8AC3E}">
        <p14:creationId xmlns:p14="http://schemas.microsoft.com/office/powerpoint/2010/main" val="24194680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Replicated Tables .. How it works</a:t>
            </a:r>
          </a:p>
        </p:txBody>
      </p:sp>
      <p:pic>
        <p:nvPicPr>
          <p:cNvPr id="3" name="Picture 2">
            <a:extLst>
              <a:ext uri="{FF2B5EF4-FFF2-40B4-BE49-F238E27FC236}">
                <a16:creationId xmlns:a16="http://schemas.microsoft.com/office/drawing/2014/main" id="{60E148FD-74AE-4503-91BA-20EA71EED4AD}"/>
              </a:ext>
            </a:extLst>
          </p:cNvPr>
          <p:cNvPicPr>
            <a:picLocks noChangeAspect="1"/>
          </p:cNvPicPr>
          <p:nvPr/>
        </p:nvPicPr>
        <p:blipFill>
          <a:blip r:embed="rId2"/>
          <a:stretch>
            <a:fillRect/>
          </a:stretch>
        </p:blipFill>
        <p:spPr>
          <a:xfrm>
            <a:off x="417864" y="1644514"/>
            <a:ext cx="10599906" cy="5152146"/>
          </a:xfrm>
          <a:prstGeom prst="rect">
            <a:avLst/>
          </a:prstGeom>
        </p:spPr>
      </p:pic>
    </p:spTree>
    <p:extLst>
      <p:ext uri="{BB962C8B-B14F-4D97-AF65-F5344CB8AC3E}">
        <p14:creationId xmlns:p14="http://schemas.microsoft.com/office/powerpoint/2010/main" val="17099364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Replicated Tables Best Practices</a:t>
            </a:r>
          </a:p>
        </p:txBody>
      </p:sp>
      <p:pic>
        <p:nvPicPr>
          <p:cNvPr id="3" name="Picture 2">
            <a:extLst>
              <a:ext uri="{FF2B5EF4-FFF2-40B4-BE49-F238E27FC236}">
                <a16:creationId xmlns:a16="http://schemas.microsoft.com/office/drawing/2014/main" id="{0726265E-8D6F-4F4D-926A-93DA9B8CBEDD}"/>
              </a:ext>
            </a:extLst>
          </p:cNvPr>
          <p:cNvPicPr>
            <a:picLocks noChangeAspect="1"/>
          </p:cNvPicPr>
          <p:nvPr/>
        </p:nvPicPr>
        <p:blipFill>
          <a:blip r:embed="rId2"/>
          <a:stretch>
            <a:fillRect/>
          </a:stretch>
        </p:blipFill>
        <p:spPr>
          <a:xfrm>
            <a:off x="451817" y="1765423"/>
            <a:ext cx="10555783" cy="4265619"/>
          </a:xfrm>
          <a:prstGeom prst="rect">
            <a:avLst/>
          </a:prstGeom>
        </p:spPr>
      </p:pic>
    </p:spTree>
    <p:extLst>
      <p:ext uri="{BB962C8B-B14F-4D97-AF65-F5344CB8AC3E}">
        <p14:creationId xmlns:p14="http://schemas.microsoft.com/office/powerpoint/2010/main" val="3770640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075336"/>
            <a:ext cx="4892040" cy="2843855"/>
          </a:xfrm>
        </p:spPr>
        <p:txBody>
          <a:bodyPr/>
          <a:lstStyle/>
          <a:p>
            <a:pPr algn="ctr"/>
            <a:r>
              <a:rPr lang="en-US" dirty="0"/>
              <a:t>Concurrency, Concurrency Slots and Resource Classes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42678015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Importance of Concurrency</a:t>
            </a:r>
          </a:p>
        </p:txBody>
      </p:sp>
      <p:pic>
        <p:nvPicPr>
          <p:cNvPr id="3" name="Picture 2">
            <a:extLst>
              <a:ext uri="{FF2B5EF4-FFF2-40B4-BE49-F238E27FC236}">
                <a16:creationId xmlns:a16="http://schemas.microsoft.com/office/drawing/2014/main" id="{61DBF889-9AF3-4562-BD86-D544F590FE27}"/>
              </a:ext>
            </a:extLst>
          </p:cNvPr>
          <p:cNvPicPr>
            <a:picLocks noChangeAspect="1"/>
          </p:cNvPicPr>
          <p:nvPr/>
        </p:nvPicPr>
        <p:blipFill>
          <a:blip r:embed="rId2"/>
          <a:stretch>
            <a:fillRect/>
          </a:stretch>
        </p:blipFill>
        <p:spPr>
          <a:xfrm>
            <a:off x="550808" y="1621359"/>
            <a:ext cx="10699664" cy="4864385"/>
          </a:xfrm>
          <a:prstGeom prst="rect">
            <a:avLst/>
          </a:prstGeom>
        </p:spPr>
      </p:pic>
    </p:spTree>
    <p:extLst>
      <p:ext uri="{BB962C8B-B14F-4D97-AF65-F5344CB8AC3E}">
        <p14:creationId xmlns:p14="http://schemas.microsoft.com/office/powerpoint/2010/main" val="24508822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Concurrency Slots</a:t>
            </a:r>
          </a:p>
        </p:txBody>
      </p:sp>
      <p:pic>
        <p:nvPicPr>
          <p:cNvPr id="3" name="Picture 2">
            <a:extLst>
              <a:ext uri="{FF2B5EF4-FFF2-40B4-BE49-F238E27FC236}">
                <a16:creationId xmlns:a16="http://schemas.microsoft.com/office/drawing/2014/main" id="{FF3FE093-8518-434F-9BBA-3A5C750B72D3}"/>
              </a:ext>
            </a:extLst>
          </p:cNvPr>
          <p:cNvPicPr>
            <a:picLocks noChangeAspect="1"/>
          </p:cNvPicPr>
          <p:nvPr/>
        </p:nvPicPr>
        <p:blipFill>
          <a:blip r:embed="rId2"/>
          <a:stretch>
            <a:fillRect/>
          </a:stretch>
        </p:blipFill>
        <p:spPr>
          <a:xfrm>
            <a:off x="3203659" y="1119411"/>
            <a:ext cx="6110230" cy="5735657"/>
          </a:xfrm>
          <a:prstGeom prst="rect">
            <a:avLst/>
          </a:prstGeom>
        </p:spPr>
      </p:pic>
      <p:sp>
        <p:nvSpPr>
          <p:cNvPr id="4" name="TextBox 3">
            <a:extLst>
              <a:ext uri="{FF2B5EF4-FFF2-40B4-BE49-F238E27FC236}">
                <a16:creationId xmlns:a16="http://schemas.microsoft.com/office/drawing/2014/main" id="{D2ABDB03-74F1-4A6A-B32B-2BEC37D6C0A1}"/>
              </a:ext>
            </a:extLst>
          </p:cNvPr>
          <p:cNvSpPr txBox="1"/>
          <p:nvPr/>
        </p:nvSpPr>
        <p:spPr>
          <a:xfrm>
            <a:off x="9813561" y="1454046"/>
            <a:ext cx="2298491" cy="2289858"/>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accent4"/>
                </a:solidFill>
              </a:rPr>
              <a:t>Get a better slide</a:t>
            </a:r>
          </a:p>
        </p:txBody>
      </p:sp>
    </p:spTree>
    <p:extLst>
      <p:ext uri="{BB962C8B-B14F-4D97-AF65-F5344CB8AC3E}">
        <p14:creationId xmlns:p14="http://schemas.microsoft.com/office/powerpoint/2010/main" val="12318197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Dynamic Resource Class Example at DW3000c</a:t>
            </a:r>
          </a:p>
        </p:txBody>
      </p:sp>
      <p:pic>
        <p:nvPicPr>
          <p:cNvPr id="3" name="Picture 2">
            <a:extLst>
              <a:ext uri="{FF2B5EF4-FFF2-40B4-BE49-F238E27FC236}">
                <a16:creationId xmlns:a16="http://schemas.microsoft.com/office/drawing/2014/main" id="{92083D01-B1A8-43BE-AC76-BB64F92880C5}"/>
              </a:ext>
            </a:extLst>
          </p:cNvPr>
          <p:cNvPicPr>
            <a:picLocks noChangeAspect="1"/>
          </p:cNvPicPr>
          <p:nvPr/>
        </p:nvPicPr>
        <p:blipFill>
          <a:blip r:embed="rId2"/>
          <a:stretch>
            <a:fillRect/>
          </a:stretch>
        </p:blipFill>
        <p:spPr>
          <a:xfrm>
            <a:off x="818950" y="1808520"/>
            <a:ext cx="10206298" cy="4377419"/>
          </a:xfrm>
          <a:prstGeom prst="rect">
            <a:avLst/>
          </a:prstGeom>
        </p:spPr>
      </p:pic>
    </p:spTree>
    <p:extLst>
      <p:ext uri="{BB962C8B-B14F-4D97-AF65-F5344CB8AC3E}">
        <p14:creationId xmlns:p14="http://schemas.microsoft.com/office/powerpoint/2010/main" val="5492374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Dynamic Resource Class Example at DW6000c</a:t>
            </a:r>
          </a:p>
        </p:txBody>
      </p:sp>
      <p:pic>
        <p:nvPicPr>
          <p:cNvPr id="4" name="Picture 3">
            <a:extLst>
              <a:ext uri="{FF2B5EF4-FFF2-40B4-BE49-F238E27FC236}">
                <a16:creationId xmlns:a16="http://schemas.microsoft.com/office/drawing/2014/main" id="{49AA8381-080E-4B7B-9723-67F1D1EAE890}"/>
              </a:ext>
            </a:extLst>
          </p:cNvPr>
          <p:cNvPicPr>
            <a:picLocks noChangeAspect="1"/>
          </p:cNvPicPr>
          <p:nvPr/>
        </p:nvPicPr>
        <p:blipFill>
          <a:blip r:embed="rId2"/>
          <a:stretch>
            <a:fillRect/>
          </a:stretch>
        </p:blipFill>
        <p:spPr>
          <a:xfrm>
            <a:off x="1433589" y="1893020"/>
            <a:ext cx="8625590" cy="3673328"/>
          </a:xfrm>
          <a:prstGeom prst="rect">
            <a:avLst/>
          </a:prstGeom>
        </p:spPr>
      </p:pic>
    </p:spTree>
    <p:extLst>
      <p:ext uri="{BB962C8B-B14F-4D97-AF65-F5344CB8AC3E}">
        <p14:creationId xmlns:p14="http://schemas.microsoft.com/office/powerpoint/2010/main" val="27296036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Static Resource Class Example at DW3000c</a:t>
            </a:r>
          </a:p>
        </p:txBody>
      </p:sp>
      <p:pic>
        <p:nvPicPr>
          <p:cNvPr id="3" name="Picture 2">
            <a:extLst>
              <a:ext uri="{FF2B5EF4-FFF2-40B4-BE49-F238E27FC236}">
                <a16:creationId xmlns:a16="http://schemas.microsoft.com/office/drawing/2014/main" id="{257F209E-8A69-44ED-855A-AC637C7C6DB8}"/>
              </a:ext>
            </a:extLst>
          </p:cNvPr>
          <p:cNvPicPr>
            <a:picLocks noChangeAspect="1"/>
          </p:cNvPicPr>
          <p:nvPr/>
        </p:nvPicPr>
        <p:blipFill>
          <a:blip r:embed="rId2"/>
          <a:stretch>
            <a:fillRect/>
          </a:stretch>
        </p:blipFill>
        <p:spPr>
          <a:xfrm>
            <a:off x="865187" y="1419068"/>
            <a:ext cx="9403887" cy="4996721"/>
          </a:xfrm>
          <a:prstGeom prst="rect">
            <a:avLst/>
          </a:prstGeom>
        </p:spPr>
      </p:pic>
    </p:spTree>
    <p:extLst>
      <p:ext uri="{BB962C8B-B14F-4D97-AF65-F5344CB8AC3E}">
        <p14:creationId xmlns:p14="http://schemas.microsoft.com/office/powerpoint/2010/main" val="11232843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Static Resource Class Example at DW6000c</a:t>
            </a:r>
          </a:p>
        </p:txBody>
      </p:sp>
      <p:pic>
        <p:nvPicPr>
          <p:cNvPr id="4" name="Picture 3">
            <a:extLst>
              <a:ext uri="{FF2B5EF4-FFF2-40B4-BE49-F238E27FC236}">
                <a16:creationId xmlns:a16="http://schemas.microsoft.com/office/drawing/2014/main" id="{E3E45202-15AF-4ADE-957A-DCC8A0CF6657}"/>
              </a:ext>
            </a:extLst>
          </p:cNvPr>
          <p:cNvPicPr>
            <a:picLocks noChangeAspect="1"/>
          </p:cNvPicPr>
          <p:nvPr/>
        </p:nvPicPr>
        <p:blipFill>
          <a:blip r:embed="rId2"/>
          <a:stretch>
            <a:fillRect/>
          </a:stretch>
        </p:blipFill>
        <p:spPr>
          <a:xfrm>
            <a:off x="1206104" y="1451558"/>
            <a:ext cx="9082146" cy="5064284"/>
          </a:xfrm>
          <a:prstGeom prst="rect">
            <a:avLst/>
          </a:prstGeom>
        </p:spPr>
      </p:pic>
    </p:spTree>
    <p:extLst>
      <p:ext uri="{BB962C8B-B14F-4D97-AF65-F5344CB8AC3E}">
        <p14:creationId xmlns:p14="http://schemas.microsoft.com/office/powerpoint/2010/main" val="22682611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Resource Class Best Practices </a:t>
            </a:r>
          </a:p>
        </p:txBody>
      </p:sp>
      <p:pic>
        <p:nvPicPr>
          <p:cNvPr id="3" name="Picture 2">
            <a:extLst>
              <a:ext uri="{FF2B5EF4-FFF2-40B4-BE49-F238E27FC236}">
                <a16:creationId xmlns:a16="http://schemas.microsoft.com/office/drawing/2014/main" id="{5A852690-5943-4376-B049-474E9F7B6C47}"/>
              </a:ext>
            </a:extLst>
          </p:cNvPr>
          <p:cNvPicPr>
            <a:picLocks noChangeAspect="1"/>
          </p:cNvPicPr>
          <p:nvPr/>
        </p:nvPicPr>
        <p:blipFill>
          <a:blip r:embed="rId2"/>
          <a:stretch>
            <a:fillRect/>
          </a:stretch>
        </p:blipFill>
        <p:spPr>
          <a:xfrm>
            <a:off x="449761" y="1502821"/>
            <a:ext cx="9498711" cy="4578582"/>
          </a:xfrm>
          <a:prstGeom prst="rect">
            <a:avLst/>
          </a:prstGeom>
        </p:spPr>
      </p:pic>
    </p:spTree>
    <p:extLst>
      <p:ext uri="{BB962C8B-B14F-4D97-AF65-F5344CB8AC3E}">
        <p14:creationId xmlns:p14="http://schemas.microsoft.com/office/powerpoint/2010/main" val="33055925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32"/>
            <a:ext cx="4892040" cy="849463"/>
          </a:xfrm>
        </p:spPr>
        <p:txBody>
          <a:bodyPr/>
          <a:lstStyle/>
          <a:p>
            <a:pPr algn="ctr"/>
            <a:r>
              <a:rPr lang="en-US" dirty="0"/>
              <a:t>Index/Stats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6149144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sz="4400" dirty="0"/>
              <a:t>Clustered </a:t>
            </a:r>
            <a:r>
              <a:rPr lang="en-US" sz="4400" dirty="0" err="1"/>
              <a:t>Columnstore</a:t>
            </a:r>
            <a:r>
              <a:rPr lang="en-US" sz="4400" dirty="0"/>
              <a:t> Indexes(CCI) Best Practices </a:t>
            </a:r>
          </a:p>
        </p:txBody>
      </p:sp>
      <p:pic>
        <p:nvPicPr>
          <p:cNvPr id="3" name="Picture 2">
            <a:extLst>
              <a:ext uri="{FF2B5EF4-FFF2-40B4-BE49-F238E27FC236}">
                <a16:creationId xmlns:a16="http://schemas.microsoft.com/office/drawing/2014/main" id="{F5E146C3-696B-4A32-B9A8-5080D623BC02}"/>
              </a:ext>
            </a:extLst>
          </p:cNvPr>
          <p:cNvPicPr>
            <a:picLocks noChangeAspect="1"/>
          </p:cNvPicPr>
          <p:nvPr/>
        </p:nvPicPr>
        <p:blipFill>
          <a:blip r:embed="rId2"/>
          <a:stretch>
            <a:fillRect/>
          </a:stretch>
        </p:blipFill>
        <p:spPr>
          <a:xfrm>
            <a:off x="274639" y="1751405"/>
            <a:ext cx="9528928" cy="4769015"/>
          </a:xfrm>
          <a:prstGeom prst="rect">
            <a:avLst/>
          </a:prstGeom>
        </p:spPr>
      </p:pic>
      <p:sp>
        <p:nvSpPr>
          <p:cNvPr id="4" name="Rectangle 3">
            <a:extLst>
              <a:ext uri="{FF2B5EF4-FFF2-40B4-BE49-F238E27FC236}">
                <a16:creationId xmlns:a16="http://schemas.microsoft.com/office/drawing/2014/main" id="{73CBC0DE-7142-4DBD-AFA5-09FA2EEC68F1}"/>
              </a:ext>
            </a:extLst>
          </p:cNvPr>
          <p:cNvSpPr/>
          <p:nvPr/>
        </p:nvSpPr>
        <p:spPr>
          <a:xfrm>
            <a:off x="2907548" y="6520420"/>
            <a:ext cx="9528927" cy="369332"/>
          </a:xfrm>
          <a:prstGeom prst="rect">
            <a:avLst/>
          </a:prstGeom>
        </p:spPr>
        <p:txBody>
          <a:bodyPr wrap="square">
            <a:spAutoFit/>
          </a:bodyPr>
          <a:lstStyle/>
          <a:p>
            <a:r>
              <a:rPr lang="en-US" dirty="0">
                <a:hlinkClick r:id="rId3"/>
              </a:rPr>
              <a:t>https://docs.microsoft.com/en-us/azure/sql-data-warehouse/sql-data-warehouse-tables-index</a:t>
            </a:r>
            <a:endParaRPr lang="en-US" dirty="0"/>
          </a:p>
        </p:txBody>
      </p:sp>
    </p:spTree>
    <p:extLst>
      <p:ext uri="{BB962C8B-B14F-4D97-AF65-F5344CB8AC3E}">
        <p14:creationId xmlns:p14="http://schemas.microsoft.com/office/powerpoint/2010/main" val="21004106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Index/Stats Best Practices</a:t>
            </a:r>
          </a:p>
        </p:txBody>
      </p:sp>
      <p:pic>
        <p:nvPicPr>
          <p:cNvPr id="3" name="Picture 2">
            <a:extLst>
              <a:ext uri="{FF2B5EF4-FFF2-40B4-BE49-F238E27FC236}">
                <a16:creationId xmlns:a16="http://schemas.microsoft.com/office/drawing/2014/main" id="{8A11A496-4EC3-47AD-B08A-8EA0A0FA4DA0}"/>
              </a:ext>
            </a:extLst>
          </p:cNvPr>
          <p:cNvPicPr>
            <a:picLocks noChangeAspect="1"/>
          </p:cNvPicPr>
          <p:nvPr/>
        </p:nvPicPr>
        <p:blipFill>
          <a:blip r:embed="rId2"/>
          <a:stretch>
            <a:fillRect/>
          </a:stretch>
        </p:blipFill>
        <p:spPr>
          <a:xfrm>
            <a:off x="683459" y="1410070"/>
            <a:ext cx="8995190" cy="4997328"/>
          </a:xfrm>
          <a:prstGeom prst="rect">
            <a:avLst/>
          </a:prstGeom>
        </p:spPr>
      </p:pic>
    </p:spTree>
    <p:extLst>
      <p:ext uri="{BB962C8B-B14F-4D97-AF65-F5344CB8AC3E}">
        <p14:creationId xmlns:p14="http://schemas.microsoft.com/office/powerpoint/2010/main" val="40835491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32"/>
            <a:ext cx="4892040" cy="849463"/>
          </a:xfrm>
        </p:spPr>
        <p:txBody>
          <a:bodyPr/>
          <a:lstStyle/>
          <a:p>
            <a:pPr algn="ctr"/>
            <a:r>
              <a:rPr lang="en-US" dirty="0"/>
              <a:t>Monitoring</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1687824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Monitoring Options</a:t>
            </a:r>
          </a:p>
        </p:txBody>
      </p:sp>
      <p:pic>
        <p:nvPicPr>
          <p:cNvPr id="3" name="Picture 2">
            <a:extLst>
              <a:ext uri="{FF2B5EF4-FFF2-40B4-BE49-F238E27FC236}">
                <a16:creationId xmlns:a16="http://schemas.microsoft.com/office/drawing/2014/main" id="{073D5AF4-A212-4CD5-A5EB-A14EE283A94F}"/>
              </a:ext>
            </a:extLst>
          </p:cNvPr>
          <p:cNvPicPr>
            <a:picLocks noChangeAspect="1"/>
          </p:cNvPicPr>
          <p:nvPr/>
        </p:nvPicPr>
        <p:blipFill>
          <a:blip r:embed="rId2"/>
          <a:stretch>
            <a:fillRect/>
          </a:stretch>
        </p:blipFill>
        <p:spPr>
          <a:xfrm>
            <a:off x="440571" y="1510592"/>
            <a:ext cx="9918774" cy="3796194"/>
          </a:xfrm>
          <a:prstGeom prst="rect">
            <a:avLst/>
          </a:prstGeom>
        </p:spPr>
      </p:pic>
    </p:spTree>
    <p:extLst>
      <p:ext uri="{BB962C8B-B14F-4D97-AF65-F5344CB8AC3E}">
        <p14:creationId xmlns:p14="http://schemas.microsoft.com/office/powerpoint/2010/main" val="35668480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Azure Portal</a:t>
            </a:r>
          </a:p>
        </p:txBody>
      </p:sp>
      <p:pic>
        <p:nvPicPr>
          <p:cNvPr id="3" name="Picture 2">
            <a:extLst>
              <a:ext uri="{FF2B5EF4-FFF2-40B4-BE49-F238E27FC236}">
                <a16:creationId xmlns:a16="http://schemas.microsoft.com/office/drawing/2014/main" id="{03E26682-F645-4A73-9F42-571BC01C3CB9}"/>
              </a:ext>
            </a:extLst>
          </p:cNvPr>
          <p:cNvPicPr>
            <a:picLocks noChangeAspect="1"/>
          </p:cNvPicPr>
          <p:nvPr/>
        </p:nvPicPr>
        <p:blipFill>
          <a:blip r:embed="rId3"/>
          <a:stretch>
            <a:fillRect/>
          </a:stretch>
        </p:blipFill>
        <p:spPr>
          <a:xfrm>
            <a:off x="356207" y="1423503"/>
            <a:ext cx="5551860" cy="2296946"/>
          </a:xfrm>
          <a:prstGeom prst="rect">
            <a:avLst/>
          </a:prstGeom>
        </p:spPr>
      </p:pic>
    </p:spTree>
    <p:extLst>
      <p:ext uri="{BB962C8B-B14F-4D97-AF65-F5344CB8AC3E}">
        <p14:creationId xmlns:p14="http://schemas.microsoft.com/office/powerpoint/2010/main" val="1740598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Execution DMVs</a:t>
            </a:r>
          </a:p>
        </p:txBody>
      </p:sp>
      <p:pic>
        <p:nvPicPr>
          <p:cNvPr id="3" name="Picture 2">
            <a:extLst>
              <a:ext uri="{FF2B5EF4-FFF2-40B4-BE49-F238E27FC236}">
                <a16:creationId xmlns:a16="http://schemas.microsoft.com/office/drawing/2014/main" id="{E258D38E-A43F-4185-B6DD-82E87552794C}"/>
              </a:ext>
            </a:extLst>
          </p:cNvPr>
          <p:cNvPicPr>
            <a:picLocks noChangeAspect="1"/>
          </p:cNvPicPr>
          <p:nvPr/>
        </p:nvPicPr>
        <p:blipFill>
          <a:blip r:embed="rId2"/>
          <a:stretch>
            <a:fillRect/>
          </a:stretch>
        </p:blipFill>
        <p:spPr>
          <a:xfrm>
            <a:off x="1145339" y="1545961"/>
            <a:ext cx="9636961" cy="4527254"/>
          </a:xfrm>
          <a:prstGeom prst="rect">
            <a:avLst/>
          </a:prstGeom>
        </p:spPr>
      </p:pic>
    </p:spTree>
    <p:extLst>
      <p:ext uri="{BB962C8B-B14F-4D97-AF65-F5344CB8AC3E}">
        <p14:creationId xmlns:p14="http://schemas.microsoft.com/office/powerpoint/2010/main" val="22293224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1936556"/>
          </a:xfrm>
        </p:spPr>
        <p:txBody>
          <a:bodyPr/>
          <a:lstStyle/>
          <a:p>
            <a:endParaRPr lang="en-US" dirty="0"/>
          </a:p>
          <a:p>
            <a:endParaRPr lang="en-US" dirty="0"/>
          </a:p>
          <a:p>
            <a:endParaRPr lang="en-US" dirty="0"/>
          </a:p>
        </p:txBody>
      </p:sp>
      <p:sp>
        <p:nvSpPr>
          <p:cNvPr id="5" name="TextBox 4">
            <a:extLst>
              <a:ext uri="{FF2B5EF4-FFF2-40B4-BE49-F238E27FC236}">
                <a16:creationId xmlns:a16="http://schemas.microsoft.com/office/drawing/2014/main" id="{5D666A9C-271C-4060-9A0A-D294F88A667E}"/>
              </a:ext>
            </a:extLst>
          </p:cNvPr>
          <p:cNvSpPr txBox="1"/>
          <p:nvPr/>
        </p:nvSpPr>
        <p:spPr>
          <a:xfrm>
            <a:off x="144905" y="1588958"/>
            <a:ext cx="1031822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SQL Data Warehouse Documentation - </a:t>
            </a:r>
            <a:r>
              <a:rPr lang="en-US" sz="1600" dirty="0">
                <a:hlinkClick r:id="rId3"/>
              </a:rPr>
              <a:t>https://docs.microsoft.com/en-us/azure/sql-data-warehouse/</a:t>
            </a:r>
            <a:r>
              <a:rPr lang="en-US" sz="1600" dirty="0"/>
              <a:t> </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15650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SQL DW Operational best practices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9707746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968CCA-D32A-4105-9E2F-2A6D696A427C}"/>
              </a:ext>
            </a:extLst>
          </p:cNvPr>
          <p:cNvSpPr>
            <a:spLocks noGrp="1"/>
          </p:cNvSpPr>
          <p:nvPr>
            <p:ph type="body" sz="quarter" idx="10"/>
          </p:nvPr>
        </p:nvSpPr>
        <p:spPr>
          <a:xfrm>
            <a:off x="274638" y="1212850"/>
            <a:ext cx="11887200" cy="5355312"/>
          </a:xfrm>
        </p:spPr>
        <p:txBody>
          <a:bodyPr/>
          <a:lstStyle/>
          <a:p>
            <a:r>
              <a:rPr lang="en-US" dirty="0"/>
              <a:t>Data Movement</a:t>
            </a:r>
          </a:p>
          <a:p>
            <a:r>
              <a:rPr lang="en-US" dirty="0"/>
              <a:t>Replicated Tables</a:t>
            </a:r>
          </a:p>
          <a:p>
            <a:r>
              <a:rPr lang="en-US" dirty="0"/>
              <a:t>Concurrency, Concurrency Slots and Resource Classes</a:t>
            </a:r>
          </a:p>
          <a:p>
            <a:r>
              <a:rPr lang="en-US" dirty="0"/>
              <a:t>Index/Stats</a:t>
            </a:r>
          </a:p>
          <a:p>
            <a:r>
              <a:rPr lang="en-US" dirty="0"/>
              <a:t>Monitoring</a:t>
            </a:r>
          </a:p>
          <a:p>
            <a:endParaRPr lang="en-US" dirty="0"/>
          </a:p>
          <a:p>
            <a:endParaRPr lang="en-US" dirty="0"/>
          </a:p>
        </p:txBody>
      </p:sp>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8929909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Data and Compute are Distributed</a:t>
            </a:r>
          </a:p>
        </p:txBody>
      </p:sp>
      <p:pic>
        <p:nvPicPr>
          <p:cNvPr id="4" name="Picture 3">
            <a:extLst>
              <a:ext uri="{FF2B5EF4-FFF2-40B4-BE49-F238E27FC236}">
                <a16:creationId xmlns:a16="http://schemas.microsoft.com/office/drawing/2014/main" id="{EA29225F-94A8-436D-A2F5-FB02B9D1CE33}"/>
              </a:ext>
            </a:extLst>
          </p:cNvPr>
          <p:cNvPicPr>
            <a:picLocks noChangeAspect="1"/>
          </p:cNvPicPr>
          <p:nvPr/>
        </p:nvPicPr>
        <p:blipFill>
          <a:blip r:embed="rId2"/>
          <a:stretch>
            <a:fillRect/>
          </a:stretch>
        </p:blipFill>
        <p:spPr>
          <a:xfrm>
            <a:off x="274638" y="1520839"/>
            <a:ext cx="9893689" cy="4688642"/>
          </a:xfrm>
          <a:prstGeom prst="rect">
            <a:avLst/>
          </a:prstGeom>
        </p:spPr>
      </p:pic>
    </p:spTree>
    <p:extLst>
      <p:ext uri="{BB962C8B-B14F-4D97-AF65-F5344CB8AC3E}">
        <p14:creationId xmlns:p14="http://schemas.microsoft.com/office/powerpoint/2010/main" val="21550431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31"/>
            <a:ext cx="4892040" cy="849463"/>
          </a:xfrm>
        </p:spPr>
        <p:txBody>
          <a:bodyPr/>
          <a:lstStyle/>
          <a:p>
            <a:pPr algn="ctr"/>
            <a:r>
              <a:rPr lang="en-US" dirty="0"/>
              <a:t>Data Movement</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557634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Why Data Moves</a:t>
            </a:r>
          </a:p>
        </p:txBody>
      </p:sp>
      <p:pic>
        <p:nvPicPr>
          <p:cNvPr id="3" name="Picture 2">
            <a:extLst>
              <a:ext uri="{FF2B5EF4-FFF2-40B4-BE49-F238E27FC236}">
                <a16:creationId xmlns:a16="http://schemas.microsoft.com/office/drawing/2014/main" id="{EE6C9995-B658-4048-A23C-8FBF6D276886}"/>
              </a:ext>
            </a:extLst>
          </p:cNvPr>
          <p:cNvPicPr>
            <a:picLocks noChangeAspect="1"/>
          </p:cNvPicPr>
          <p:nvPr/>
        </p:nvPicPr>
        <p:blipFill>
          <a:blip r:embed="rId2"/>
          <a:stretch>
            <a:fillRect/>
          </a:stretch>
        </p:blipFill>
        <p:spPr>
          <a:xfrm>
            <a:off x="410863" y="1649563"/>
            <a:ext cx="7868704" cy="3182015"/>
          </a:xfrm>
          <a:prstGeom prst="rect">
            <a:avLst/>
          </a:prstGeom>
        </p:spPr>
      </p:pic>
    </p:spTree>
    <p:extLst>
      <p:ext uri="{BB962C8B-B14F-4D97-AF65-F5344CB8AC3E}">
        <p14:creationId xmlns:p14="http://schemas.microsoft.com/office/powerpoint/2010/main" val="36603719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Distributed Data Movement</a:t>
            </a:r>
          </a:p>
        </p:txBody>
      </p:sp>
      <p:pic>
        <p:nvPicPr>
          <p:cNvPr id="3" name="Picture 2">
            <a:extLst>
              <a:ext uri="{FF2B5EF4-FFF2-40B4-BE49-F238E27FC236}">
                <a16:creationId xmlns:a16="http://schemas.microsoft.com/office/drawing/2014/main" id="{AC918834-5246-44BE-AB05-579E6C73F2AC}"/>
              </a:ext>
            </a:extLst>
          </p:cNvPr>
          <p:cNvPicPr>
            <a:picLocks noChangeAspect="1"/>
          </p:cNvPicPr>
          <p:nvPr/>
        </p:nvPicPr>
        <p:blipFill>
          <a:blip r:embed="rId2"/>
          <a:stretch>
            <a:fillRect/>
          </a:stretch>
        </p:blipFill>
        <p:spPr>
          <a:xfrm>
            <a:off x="365160" y="1464222"/>
            <a:ext cx="10397778" cy="5186199"/>
          </a:xfrm>
          <a:prstGeom prst="rect">
            <a:avLst/>
          </a:prstGeom>
        </p:spPr>
      </p:pic>
    </p:spTree>
    <p:extLst>
      <p:ext uri="{BB962C8B-B14F-4D97-AF65-F5344CB8AC3E}">
        <p14:creationId xmlns:p14="http://schemas.microsoft.com/office/powerpoint/2010/main" val="2814648468"/>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8.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9D2A45-C951-4605-BD60-4C7BFDC342F1}">
  <ds:schemaRefs>
    <ds:schemaRef ds:uri="http://schemas.microsoft.com/office/infopath/2007/PartnerControls"/>
    <ds:schemaRef ds:uri="http://schemas.microsoft.com/office/2006/metadata/properties"/>
    <ds:schemaRef ds:uri="http://purl.org/dc/terms/"/>
    <ds:schemaRef ds:uri="3756669b-0f6e-4d9f-8abf-62e1e20ea27a"/>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393</Words>
  <Application>Microsoft Office PowerPoint</Application>
  <PresentationFormat>Custom</PresentationFormat>
  <Paragraphs>75</Paragraphs>
  <Slides>38</Slides>
  <Notes>5</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38</vt:i4>
      </vt:variant>
    </vt:vector>
  </HeadingPairs>
  <TitlesOfParts>
    <vt:vector size="54" baseType="lpstr">
      <vt:lpstr>Arial</vt:lpstr>
      <vt:lpstr>Consolas</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5-50201_Microsoft_Ready_Template</vt:lpstr>
      <vt:lpstr>9-51052_Microsoft_Ready_Template_Light</vt:lpstr>
      <vt:lpstr>1_5-30660_TR21_BO_CT_Template</vt:lpstr>
      <vt:lpstr>5-30425_TR17_BO_CT_Template_16x9</vt:lpstr>
      <vt:lpstr>1_5-50203_Microsoft_Ignite_Template</vt:lpstr>
      <vt:lpstr>Azure Data Warehouse      In-A-Day   04.SQL DW Operational              best practices</vt:lpstr>
      <vt:lpstr>Agenda - TBD</vt:lpstr>
      <vt:lpstr>Important Info</vt:lpstr>
      <vt:lpstr>SQL DW Operational best practices </vt:lpstr>
      <vt:lpstr>Topics</vt:lpstr>
      <vt:lpstr>Data and Compute are Distributed</vt:lpstr>
      <vt:lpstr>Data Movement</vt:lpstr>
      <vt:lpstr>Why Data Moves</vt:lpstr>
      <vt:lpstr>Distributed Data Movement</vt:lpstr>
      <vt:lpstr>Joining HASH tables</vt:lpstr>
      <vt:lpstr>Joining HASH tables</vt:lpstr>
      <vt:lpstr>Aggregation - Compatible</vt:lpstr>
      <vt:lpstr>Aggregation - InCompatible</vt:lpstr>
      <vt:lpstr>Data Movement Types for a Query</vt:lpstr>
      <vt:lpstr>Distribution Guidance</vt:lpstr>
      <vt:lpstr>Skewed Distribution</vt:lpstr>
      <vt:lpstr>Finding Skew</vt:lpstr>
      <vt:lpstr>Replicated Tables</vt:lpstr>
      <vt:lpstr>Replicated Tables Scenarios</vt:lpstr>
      <vt:lpstr>Replicated Tables .. How it works</vt:lpstr>
      <vt:lpstr>Replicated Tables Best Practices</vt:lpstr>
      <vt:lpstr>Concurrency, Concurrency Slots and Resource Classes</vt:lpstr>
      <vt:lpstr>Importance of Concurrency</vt:lpstr>
      <vt:lpstr>Concurrency Slots</vt:lpstr>
      <vt:lpstr>Dynamic Resource Class Example at DW3000c</vt:lpstr>
      <vt:lpstr>Dynamic Resource Class Example at DW6000c</vt:lpstr>
      <vt:lpstr>Static Resource Class Example at DW3000c</vt:lpstr>
      <vt:lpstr>Static Resource Class Example at DW6000c</vt:lpstr>
      <vt:lpstr>Resource Class Best Practices </vt:lpstr>
      <vt:lpstr>Index/Stats</vt:lpstr>
      <vt:lpstr>Clustered Columnstore Indexes(CCI) Best Practices </vt:lpstr>
      <vt:lpstr>Index/Stats Best Practices</vt:lpstr>
      <vt:lpstr>Monitoring</vt:lpstr>
      <vt:lpstr>Monitoring Options</vt:lpstr>
      <vt:lpstr>Azure Portal</vt:lpstr>
      <vt:lpstr>Execution DMVs</vt:lpstr>
      <vt:lpstr>Additional Resources</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2019-09-08T16:43:02Z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